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21.12.2020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21.12.2020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21.12.2020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21.12.2020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İLMİ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Müctehid</a:t>
            </a:r>
            <a:r>
              <a:rPr lang="tr-TR" b="1" dirty="0" smtClean="0">
                <a:solidFill>
                  <a:srgbClr val="C00000"/>
                </a:solidFill>
              </a:rPr>
              <a:t> İmamlar Dönemi</a:t>
            </a:r>
            <a:endParaRPr lang="tr-TR"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a:lnSpc>
                <a:spcPct val="120000"/>
              </a:lnSpc>
            </a:pPr>
            <a:r>
              <a:rPr lang="tr-TR" dirty="0" err="1"/>
              <a:t>Müctehid</a:t>
            </a:r>
            <a:r>
              <a:rPr lang="tr-TR" dirty="0"/>
              <a:t> imamlar döneminde fıkıh çalışmalarının yoğunluğunun ve itibarının artmasını, buna bağlı olarak sistemleştirme ve </a:t>
            </a:r>
            <a:r>
              <a:rPr lang="tr-TR" dirty="0" err="1"/>
              <a:t>ekolleşmenin</a:t>
            </a:r>
            <a:r>
              <a:rPr lang="tr-TR" dirty="0"/>
              <a:t> gerçekleşmesini sağlayan bazı etkenler şunlardır</a:t>
            </a:r>
            <a:r>
              <a:rPr lang="tr-TR" dirty="0" smtClean="0"/>
              <a:t>:</a:t>
            </a:r>
          </a:p>
          <a:p>
            <a:pPr>
              <a:lnSpc>
                <a:spcPct val="120000"/>
              </a:lnSpc>
            </a:pPr>
            <a:r>
              <a:rPr lang="tr-TR" b="1" dirty="0">
                <a:solidFill>
                  <a:srgbClr val="00B050"/>
                </a:solidFill>
              </a:rPr>
              <a:t>1. Bu dönem</a:t>
            </a:r>
            <a:r>
              <a:rPr lang="tr-TR" dirty="0"/>
              <a:t>, Abbasilerin iktidarda olduğu zaman dilimine denk gelmektedir. </a:t>
            </a:r>
            <a:r>
              <a:rPr lang="tr-TR" dirty="0" err="1"/>
              <a:t>Emevileri</a:t>
            </a:r>
            <a:r>
              <a:rPr lang="tr-TR" dirty="0"/>
              <a:t> iş başından uzaklaştırarak iktidara gelen Abbasiler, toplum üzerinde meşruiyet kazanmak ve etkinliklerini artırmak amacıyla dini konulara ve ilim adamlarına ilgi göstermiş, bu alandaki çalışmaları teşvik etmiştir. Söz konusu tutumun fıkhi çalışmaları motive edici bir etkisi olmuştur.</a:t>
            </a:r>
          </a:p>
        </p:txBody>
      </p:sp>
    </p:spTree>
    <p:extLst>
      <p:ext uri="{BB962C8B-B14F-4D97-AF65-F5344CB8AC3E}">
        <p14:creationId xmlns:p14="http://schemas.microsoft.com/office/powerpoint/2010/main" val="296576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Müctehid</a:t>
            </a:r>
            <a:r>
              <a:rPr lang="tr-TR" b="1" dirty="0" smtClean="0">
                <a:solidFill>
                  <a:srgbClr val="C00000"/>
                </a:solidFill>
              </a:rPr>
              <a:t> İmamlar Dönemi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solidFill>
                  <a:srgbClr val="00B050"/>
                </a:solidFill>
              </a:rPr>
              <a:t>2.</a:t>
            </a:r>
            <a:r>
              <a:rPr lang="tr-TR" dirty="0"/>
              <a:t> İslam ülkesinin sınırlarının bir taraftan İspanya’ya, </a:t>
            </a:r>
            <a:r>
              <a:rPr lang="tr-TR" dirty="0" smtClean="0"/>
              <a:t>diğer taraftan Çin’e </a:t>
            </a:r>
            <a:r>
              <a:rPr lang="tr-TR" dirty="0"/>
              <a:t>kadar dayanması, sosyal ve kültürel hareketliliği önemli ölçüde artırmıştır. İslam’a yeni giren, farklı gelenek ve kültürlere sahip insanların ameli konularla ilgili birçok meselenin hükmünü öğrenme ihtiyacı hissetmesi de İslam fıkhı alanındaki çalışmalara hız vermiştir.</a:t>
            </a:r>
          </a:p>
        </p:txBody>
      </p:sp>
    </p:spTree>
    <p:extLst>
      <p:ext uri="{BB962C8B-B14F-4D97-AF65-F5344CB8AC3E}">
        <p14:creationId xmlns:p14="http://schemas.microsoft.com/office/powerpoint/2010/main" val="169250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Müctehid</a:t>
            </a:r>
            <a:r>
              <a:rPr lang="tr-TR" b="1" dirty="0" smtClean="0">
                <a:solidFill>
                  <a:srgbClr val="C00000"/>
                </a:solidFill>
              </a:rPr>
              <a:t> İmamlar Dönemi</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3. Bu dönem fakihleri</a:t>
            </a:r>
            <a:r>
              <a:rPr lang="tr-TR" dirty="0"/>
              <a:t>, fıkıh alanında sistemleşmeye imkân verecek bir gelenek ve alt yapıya dayanma şansına sahip olmuşlardır. Kur’an ve </a:t>
            </a:r>
            <a:r>
              <a:rPr lang="tr-TR" dirty="0" err="1"/>
              <a:t>Sünnet’in</a:t>
            </a:r>
            <a:r>
              <a:rPr lang="tr-TR" dirty="0"/>
              <a:t> fıkhi yorumlarının yapılmış ve bu birikimin aktarılmış olması, sahabe ve </a:t>
            </a:r>
            <a:r>
              <a:rPr lang="tr-TR" dirty="0" err="1"/>
              <a:t>tabiûn</a:t>
            </a:r>
            <a:r>
              <a:rPr lang="tr-TR" dirty="0"/>
              <a:t> </a:t>
            </a:r>
            <a:r>
              <a:rPr lang="tr-TR" dirty="0" err="1"/>
              <a:t>fukahasının</a:t>
            </a:r>
            <a:r>
              <a:rPr lang="tr-TR" dirty="0"/>
              <a:t> fetva ve </a:t>
            </a:r>
            <a:r>
              <a:rPr lang="tr-TR" dirty="0" err="1"/>
              <a:t>ictihadlarından</a:t>
            </a:r>
            <a:r>
              <a:rPr lang="tr-TR" dirty="0"/>
              <a:t> oluşan </a:t>
            </a:r>
            <a:r>
              <a:rPr lang="tr-TR" dirty="0" smtClean="0"/>
              <a:t>külliyat; onlara </a:t>
            </a:r>
            <a:r>
              <a:rPr lang="tr-TR" dirty="0"/>
              <a:t>İslam fıkhının tedvini ve sistemleştirilmesi </a:t>
            </a:r>
            <a:r>
              <a:rPr lang="tr-TR" dirty="0" smtClean="0"/>
              <a:t>konusunda </a:t>
            </a:r>
            <a:r>
              <a:rPr lang="tr-TR" dirty="0"/>
              <a:t>sağlam bir zemin hazırlamıştır. </a:t>
            </a:r>
          </a:p>
        </p:txBody>
      </p:sp>
    </p:spTree>
    <p:extLst>
      <p:ext uri="{BB962C8B-B14F-4D97-AF65-F5344CB8AC3E}">
        <p14:creationId xmlns:p14="http://schemas.microsoft.com/office/powerpoint/2010/main" val="406414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Müctehid</a:t>
            </a:r>
            <a:r>
              <a:rPr lang="tr-TR" b="1" dirty="0" smtClean="0">
                <a:solidFill>
                  <a:srgbClr val="C00000"/>
                </a:solidFill>
              </a:rPr>
              <a:t> İmamlar Dönemi</a:t>
            </a:r>
            <a:endParaRPr lang="tr-TR" b="1" dirty="0">
              <a:solidFill>
                <a:srgbClr val="C00000"/>
              </a:solidFill>
            </a:endParaRPr>
          </a:p>
        </p:txBody>
      </p:sp>
      <p:sp>
        <p:nvSpPr>
          <p:cNvPr id="3" name="İçerik Yer Tutucusu 2"/>
          <p:cNvSpPr>
            <a:spLocks noGrp="1"/>
          </p:cNvSpPr>
          <p:nvPr>
            <p:ph idx="1"/>
          </p:nvPr>
        </p:nvSpPr>
        <p:spPr/>
        <p:txBody>
          <a:bodyPr/>
          <a:lstStyle/>
          <a:p>
            <a:pPr>
              <a:lnSpc>
                <a:spcPct val="130000"/>
              </a:lnSpc>
            </a:pPr>
            <a:r>
              <a:rPr lang="tr-TR" dirty="0" err="1"/>
              <a:t>Müctehid</a:t>
            </a:r>
            <a:r>
              <a:rPr lang="tr-TR" dirty="0"/>
              <a:t> imamlar </a:t>
            </a:r>
            <a:r>
              <a:rPr lang="tr-TR" dirty="0" smtClean="0"/>
              <a:t>döneminde, bu </a:t>
            </a:r>
            <a:r>
              <a:rPr lang="tr-TR" dirty="0"/>
              <a:t>döneme adlarını </a:t>
            </a:r>
            <a:r>
              <a:rPr lang="tr-TR" dirty="0" smtClean="0"/>
              <a:t>veren ve fıkhi </a:t>
            </a:r>
            <a:r>
              <a:rPr lang="tr-TR" dirty="0"/>
              <a:t>konularda üstün yeteneklere sahip kabiliyetli fakihler yetişmiş, </a:t>
            </a:r>
            <a:r>
              <a:rPr lang="tr-TR" dirty="0" smtClean="0"/>
              <a:t>onların </a:t>
            </a:r>
            <a:r>
              <a:rPr lang="tr-TR" dirty="0"/>
              <a:t>etrafında </a:t>
            </a:r>
            <a:r>
              <a:rPr lang="tr-TR" b="1" dirty="0">
                <a:solidFill>
                  <a:srgbClr val="00B050"/>
                </a:solidFill>
              </a:rPr>
              <a:t>“mezhep” </a:t>
            </a:r>
            <a:r>
              <a:rPr lang="tr-TR" dirty="0"/>
              <a:t>adıyla anılan fıkhi yapılanmalar gerçekleşmiştir. Tedvin ve </a:t>
            </a:r>
            <a:r>
              <a:rPr lang="tr-TR" dirty="0" err="1"/>
              <a:t>ekolleşme</a:t>
            </a:r>
            <a:r>
              <a:rPr lang="tr-TR" dirty="0"/>
              <a:t> için gerekli ortamın oluşmasının yanında, bu </a:t>
            </a:r>
            <a:r>
              <a:rPr lang="tr-TR" dirty="0" err="1"/>
              <a:t>ekolleşmeye</a:t>
            </a:r>
            <a:r>
              <a:rPr lang="tr-TR" dirty="0"/>
              <a:t> önder olarak takdim edilecek fakihlerin olması, ilgili faaliyetleri kolaylaştırmıştır. </a:t>
            </a:r>
          </a:p>
        </p:txBody>
      </p:sp>
    </p:spTree>
    <p:extLst>
      <p:ext uri="{BB962C8B-B14F-4D97-AF65-F5344CB8AC3E}">
        <p14:creationId xmlns:p14="http://schemas.microsoft.com/office/powerpoint/2010/main" val="368170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normAutofit fontScale="92500" lnSpcReduction="20000"/>
          </a:bodyPr>
          <a:lstStyle/>
          <a:p>
            <a:pPr>
              <a:lnSpc>
                <a:spcPct val="150000"/>
              </a:lnSpc>
            </a:pPr>
            <a:r>
              <a:rPr lang="tr-TR" dirty="0" err="1"/>
              <a:t>Müctehid</a:t>
            </a:r>
            <a:r>
              <a:rPr lang="tr-TR" dirty="0"/>
              <a:t> imamlar döneminde de </a:t>
            </a:r>
            <a:r>
              <a:rPr lang="tr-TR" dirty="0" err="1"/>
              <a:t>Kitab</a:t>
            </a:r>
            <a:r>
              <a:rPr lang="tr-TR" dirty="0"/>
              <a:t> ve Sünnet fıkhın temel kaynaklarını teşkil etmiştir. Bunun yanında sahabenin ittifak halinde oldukları </a:t>
            </a:r>
            <a:r>
              <a:rPr lang="tr-TR" dirty="0" err="1"/>
              <a:t>ictihadları</a:t>
            </a:r>
            <a:r>
              <a:rPr lang="tr-TR" dirty="0"/>
              <a:t> (sahabe </a:t>
            </a:r>
            <a:r>
              <a:rPr lang="tr-TR" dirty="0" err="1"/>
              <a:t>icmâı</a:t>
            </a:r>
            <a:r>
              <a:rPr lang="tr-TR" dirty="0"/>
              <a:t>), sahabenin bireysel </a:t>
            </a:r>
            <a:r>
              <a:rPr lang="tr-TR" dirty="0" err="1"/>
              <a:t>ictihadları</a:t>
            </a:r>
            <a:r>
              <a:rPr lang="tr-TR" dirty="0"/>
              <a:t>, fıkhın kaynakları içerisinde yer </a:t>
            </a:r>
            <a:r>
              <a:rPr lang="tr-TR" dirty="0" smtClean="0"/>
              <a:t>almıştır.</a:t>
            </a:r>
          </a:p>
          <a:p>
            <a:pPr>
              <a:lnSpc>
                <a:spcPct val="150000"/>
              </a:lnSpc>
            </a:pPr>
            <a:r>
              <a:rPr lang="tr-TR" dirty="0" err="1" smtClean="0"/>
              <a:t>Re’y</a:t>
            </a:r>
            <a:r>
              <a:rPr lang="tr-TR" dirty="0" smtClean="0"/>
              <a:t> </a:t>
            </a:r>
            <a:r>
              <a:rPr lang="tr-TR" dirty="0" err="1"/>
              <a:t>ictihadı</a:t>
            </a:r>
            <a:r>
              <a:rPr lang="tr-TR" dirty="0"/>
              <a:t> ise sistemleştirilerek kıyas, </a:t>
            </a:r>
            <a:r>
              <a:rPr lang="tr-TR" dirty="0" err="1"/>
              <a:t>istihsan</a:t>
            </a:r>
            <a:r>
              <a:rPr lang="tr-TR" dirty="0"/>
              <a:t>, </a:t>
            </a:r>
            <a:r>
              <a:rPr lang="tr-TR" dirty="0" err="1"/>
              <a:t>ıstıslah</a:t>
            </a:r>
            <a:r>
              <a:rPr lang="tr-TR" dirty="0"/>
              <a:t> (maslahat) gibi kısımlar halinde incelenmiş, her bir bölümün kaynak değeri ayrıca ele alınmıştır. Aynı şekilde sünnet malzemesinin tespit ve değerlendirilmesi ile ilgili farklı ölçütler de söz konusudur. </a:t>
            </a:r>
          </a:p>
        </p:txBody>
      </p:sp>
    </p:spTree>
    <p:extLst>
      <p:ext uri="{BB962C8B-B14F-4D97-AF65-F5344CB8AC3E}">
        <p14:creationId xmlns:p14="http://schemas.microsoft.com/office/powerpoint/2010/main" val="5414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Müctehid</a:t>
            </a:r>
            <a:r>
              <a:rPr lang="tr-TR" b="1" dirty="0" smtClean="0">
                <a:solidFill>
                  <a:srgbClr val="C00000"/>
                </a:solidFill>
              </a:rPr>
              <a:t> İmamlar Dönemi Fıkhının Temel Özellikleri</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40000"/>
              </a:lnSpc>
            </a:pPr>
            <a:r>
              <a:rPr lang="tr-TR" dirty="0"/>
              <a:t>Bu dönemin en önemli özelliği bir önceki kuşakta ana eğilimler etrafında </a:t>
            </a:r>
            <a:r>
              <a:rPr lang="tr-TR" dirty="0" err="1"/>
              <a:t>ekolleşmeler</a:t>
            </a:r>
            <a:r>
              <a:rPr lang="tr-TR" dirty="0"/>
              <a:t> yaşanmışken, bu dönemde o ekollerin içerisinden şahıs merkezli yeni bir fıkhi yapılanma doğmasıdır. </a:t>
            </a:r>
            <a:r>
              <a:rPr lang="tr-TR" b="1" dirty="0">
                <a:solidFill>
                  <a:srgbClr val="00B050"/>
                </a:solidFill>
              </a:rPr>
              <a:t>Mezhep </a:t>
            </a:r>
            <a:r>
              <a:rPr lang="tr-TR" dirty="0"/>
              <a:t>adı verilen bu yapılanma, içinden çıktığı ekolün özelliklerini yansıtmakla beraber, kurucu kabul edilen fakihin görüşleri çerçevesinde şekillenmekteydi.</a:t>
            </a:r>
          </a:p>
        </p:txBody>
      </p:sp>
    </p:spTree>
    <p:extLst>
      <p:ext uri="{BB962C8B-B14F-4D97-AF65-F5344CB8AC3E}">
        <p14:creationId xmlns:p14="http://schemas.microsoft.com/office/powerpoint/2010/main" val="419362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Müctehid</a:t>
            </a:r>
            <a:r>
              <a:rPr lang="tr-TR" b="1" dirty="0" smtClean="0">
                <a:solidFill>
                  <a:srgbClr val="C00000"/>
                </a:solidFill>
              </a:rPr>
              <a:t> İmamlar </a:t>
            </a:r>
            <a:r>
              <a:rPr lang="tr-TR" b="1" dirty="0">
                <a:solidFill>
                  <a:srgbClr val="C00000"/>
                </a:solidFill>
              </a:rPr>
              <a:t>Dönemi Fıkhının Temel Özellikleri</a:t>
            </a:r>
          </a:p>
        </p:txBody>
      </p:sp>
      <p:sp>
        <p:nvSpPr>
          <p:cNvPr id="3" name="İçerik Yer Tutucusu 2"/>
          <p:cNvSpPr>
            <a:spLocks noGrp="1"/>
          </p:cNvSpPr>
          <p:nvPr>
            <p:ph idx="1"/>
          </p:nvPr>
        </p:nvSpPr>
        <p:spPr/>
        <p:txBody>
          <a:bodyPr>
            <a:normAutofit/>
          </a:bodyPr>
          <a:lstStyle/>
          <a:p>
            <a:pPr>
              <a:lnSpc>
                <a:spcPct val="140000"/>
              </a:lnSpc>
            </a:pPr>
            <a:r>
              <a:rPr lang="tr-TR" b="1" dirty="0">
                <a:solidFill>
                  <a:srgbClr val="00B050"/>
                </a:solidFill>
              </a:rPr>
              <a:t>Fıkhın tedvin edilmesi </a:t>
            </a:r>
            <a:r>
              <a:rPr lang="tr-TR" dirty="0"/>
              <a:t>bu dönemin diğer bir önemli özelliğidir. Sahabe neslinden itibaren bireysel anlamda hadis ve fıkıh malzemesini yazıya geçirenler olduğuna dair nakiller </a:t>
            </a:r>
            <a:r>
              <a:rPr lang="tr-TR" dirty="0" smtClean="0"/>
              <a:t>bulunmaktadır. </a:t>
            </a:r>
            <a:r>
              <a:rPr lang="tr-TR" dirty="0"/>
              <a:t>İlk dönemlere dayalı olarak bazı fıkhi içerikli talimatname ve mektuplar da rivayet edilmiştir. Ancak fıkhi malzemenin gerçek anlamda yazılı kaynaklarda derlenip sistematik bir şekilde tedvin edilmesi </a:t>
            </a:r>
            <a:r>
              <a:rPr lang="tr-TR" dirty="0" err="1"/>
              <a:t>müctehid</a:t>
            </a:r>
            <a:r>
              <a:rPr lang="tr-TR" dirty="0"/>
              <a:t> imamlar döneminde gerçekleşmiştir. </a:t>
            </a:r>
            <a:endParaRPr lang="tr-TR" dirty="0" smtClean="0"/>
          </a:p>
        </p:txBody>
      </p:sp>
    </p:spTree>
    <p:extLst>
      <p:ext uri="{BB962C8B-B14F-4D97-AF65-F5344CB8AC3E}">
        <p14:creationId xmlns:p14="http://schemas.microsoft.com/office/powerpoint/2010/main" val="193055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a:t>Tedvin bağlamında dikkat çekilmesi gereken diğer bir husus, </a:t>
            </a:r>
            <a:r>
              <a:rPr lang="tr-TR" dirty="0" smtClean="0"/>
              <a:t>yapılan</a:t>
            </a:r>
            <a:r>
              <a:rPr lang="tr-TR" dirty="0" smtClean="0"/>
              <a:t> </a:t>
            </a:r>
            <a:r>
              <a:rPr lang="tr-TR" dirty="0" err="1"/>
              <a:t>ictihadların</a:t>
            </a:r>
            <a:r>
              <a:rPr lang="tr-TR" dirty="0"/>
              <a:t> naslarla bağlantısını göstermek ve sistematik tutarlılığını ortaya koymak amacı taşıyan </a:t>
            </a:r>
            <a:r>
              <a:rPr lang="tr-TR" b="1" dirty="0">
                <a:solidFill>
                  <a:srgbClr val="00B050"/>
                </a:solidFill>
              </a:rPr>
              <a:t>fıkıh usulü disiplininin tedvinine de bu dönemde başlanmasıdır. </a:t>
            </a:r>
          </a:p>
          <a:p>
            <a:pPr marL="0" indent="0">
              <a:lnSpc>
                <a:spcPct val="130000"/>
              </a:lnSpc>
              <a:buNone/>
            </a:pPr>
            <a:endParaRPr lang="tr-TR" dirty="0" smtClean="0"/>
          </a:p>
        </p:txBody>
      </p:sp>
    </p:spTree>
    <p:extLst>
      <p:ext uri="{BB962C8B-B14F-4D97-AF65-F5344CB8AC3E}">
        <p14:creationId xmlns:p14="http://schemas.microsoft.com/office/powerpoint/2010/main" val="138576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Mezhep Merkezli Dönem</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İslam fıkıh tarihi ile ilgili literatürde bu dönemin hicri IV. asrın ortalarından itibaren başlayıp, kanunlaştırma hareketleri ve yenileşme arayışlarının yaşandığı on dokuzuncu yüzyılın sonlarına kadar </a:t>
            </a:r>
            <a:r>
              <a:rPr lang="tr-TR" dirty="0" smtClean="0"/>
              <a:t>sürdüğü görülür.</a:t>
            </a:r>
          </a:p>
          <a:p>
            <a:pPr>
              <a:lnSpc>
                <a:spcPct val="150000"/>
              </a:lnSpc>
            </a:pPr>
            <a:r>
              <a:rPr lang="tr-TR" dirty="0" smtClean="0"/>
              <a:t>Fıkhi </a:t>
            </a:r>
            <a:r>
              <a:rPr lang="tr-TR" dirty="0"/>
              <a:t>faaliyetin mezhep yapılanması içerisinde sürdüğü bu dönem kimilerince </a:t>
            </a:r>
            <a:r>
              <a:rPr lang="tr-TR" b="1" dirty="0" err="1">
                <a:solidFill>
                  <a:srgbClr val="00B050"/>
                </a:solidFill>
              </a:rPr>
              <a:t>taklid</a:t>
            </a:r>
            <a:r>
              <a:rPr lang="tr-TR" b="1" dirty="0">
                <a:solidFill>
                  <a:srgbClr val="00B050"/>
                </a:solidFill>
              </a:rPr>
              <a:t> dönemi olarak </a:t>
            </a:r>
            <a:r>
              <a:rPr lang="tr-TR" b="1" dirty="0" smtClean="0">
                <a:solidFill>
                  <a:srgbClr val="00B050"/>
                </a:solidFill>
              </a:rPr>
              <a:t>adlandırılmaktadır</a:t>
            </a:r>
            <a:r>
              <a:rPr lang="tr-TR" b="1" dirty="0" smtClean="0">
                <a:solidFill>
                  <a:srgbClr val="00B050"/>
                </a:solidFill>
              </a:rPr>
              <a:t>.</a:t>
            </a:r>
            <a:endParaRPr lang="tr-TR" b="1" dirty="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Mezhep Merkezli Dönem</a:t>
            </a:r>
            <a:endParaRPr lang="tr-TR" dirty="0"/>
          </a:p>
        </p:txBody>
      </p:sp>
      <p:sp>
        <p:nvSpPr>
          <p:cNvPr id="3" name="İçerik Yer Tutucusu 2"/>
          <p:cNvSpPr>
            <a:spLocks noGrp="1"/>
          </p:cNvSpPr>
          <p:nvPr>
            <p:ph idx="1"/>
          </p:nvPr>
        </p:nvSpPr>
        <p:spPr/>
        <p:txBody>
          <a:bodyPr>
            <a:normAutofit fontScale="92500" lnSpcReduction="20000"/>
          </a:bodyPr>
          <a:lstStyle/>
          <a:p>
            <a:pPr>
              <a:lnSpc>
                <a:spcPct val="150000"/>
              </a:lnSpc>
            </a:pPr>
            <a:r>
              <a:rPr lang="tr-TR" b="1" dirty="0">
                <a:solidFill>
                  <a:srgbClr val="00B050"/>
                </a:solidFill>
              </a:rPr>
              <a:t>Bu dönemi de kendi içerisinde ikiye ayıranlar vardır: </a:t>
            </a:r>
            <a:r>
              <a:rPr lang="tr-TR" dirty="0"/>
              <a:t>Hicri IV. asrın ortalarından Bağdat’ın Moğollar tarafından ele geçirilmesine (1258) kadar </a:t>
            </a:r>
            <a:r>
              <a:rPr lang="tr-TR" dirty="0" smtClean="0"/>
              <a:t>geçen </a:t>
            </a:r>
            <a:r>
              <a:rPr lang="tr-TR" dirty="0"/>
              <a:t>dönem ve Bağdat’ın düşüşünden </a:t>
            </a:r>
            <a:r>
              <a:rPr lang="tr-TR" dirty="0" err="1"/>
              <a:t>Mecelle’nin</a:t>
            </a:r>
            <a:r>
              <a:rPr lang="tr-TR" dirty="0"/>
              <a:t> hazırlanışına (1869) </a:t>
            </a:r>
            <a:r>
              <a:rPr lang="tr-TR" dirty="0" smtClean="0"/>
              <a:t>kadarki dönem</a:t>
            </a:r>
            <a:r>
              <a:rPr lang="tr-TR" dirty="0" smtClean="0"/>
              <a:t>.</a:t>
            </a:r>
          </a:p>
          <a:p>
            <a:pPr>
              <a:lnSpc>
                <a:spcPct val="150000"/>
              </a:lnSpc>
            </a:pPr>
            <a:r>
              <a:rPr lang="tr-TR" dirty="0" smtClean="0"/>
              <a:t>Bu </a:t>
            </a:r>
            <a:r>
              <a:rPr lang="tr-TR" dirty="0"/>
              <a:t>yazarlara göre ilk dönemde mezhep doktrinini, dayandığı deliller ve metodolojik esaslar çerçevesinde izah eden eserler kaleme alınmış olmakla </a:t>
            </a:r>
            <a:r>
              <a:rPr lang="tr-TR" dirty="0" smtClean="0"/>
              <a:t>birlikte, </a:t>
            </a:r>
            <a:r>
              <a:rPr lang="tr-TR" dirty="0"/>
              <a:t>ikinci dönem fıkhi faaliyetin tamamen </a:t>
            </a:r>
            <a:r>
              <a:rPr lang="tr-TR" b="1" dirty="0">
                <a:solidFill>
                  <a:srgbClr val="00B050"/>
                </a:solidFill>
              </a:rPr>
              <a:t>metin-şerh-</a:t>
            </a:r>
            <a:r>
              <a:rPr lang="tr-TR" b="1" dirty="0" err="1">
                <a:solidFill>
                  <a:srgbClr val="00B050"/>
                </a:solidFill>
              </a:rPr>
              <a:t>hâşiye</a:t>
            </a:r>
            <a:r>
              <a:rPr lang="tr-TR" dirty="0"/>
              <a:t> çizgisinde seyrettiği bir duraklama ve </a:t>
            </a:r>
            <a:r>
              <a:rPr lang="tr-TR" dirty="0" smtClean="0"/>
              <a:t>gerilemeye sahne olmuştur. </a:t>
            </a:r>
            <a:endParaRPr lang="tr-TR" dirty="0" smtClean="0"/>
          </a:p>
        </p:txBody>
      </p:sp>
    </p:spTree>
    <p:extLst>
      <p:ext uri="{BB962C8B-B14F-4D97-AF65-F5344CB8AC3E}">
        <p14:creationId xmlns:p14="http://schemas.microsoft.com/office/powerpoint/2010/main" val="329454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FIKIH İLMİ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dirty="0" err="1"/>
              <a:t>Müctehid</a:t>
            </a:r>
            <a:r>
              <a:rPr lang="tr-TR" dirty="0"/>
              <a:t> imamlar döneminin akabinde mezhep yapılanmasının yaygınlaşmasını ve yerleşmesini sağlayan faktörler vardır. Bunlar şöyledir</a:t>
            </a:r>
            <a:r>
              <a:rPr lang="tr-TR" dirty="0" smtClean="0"/>
              <a:t>:</a:t>
            </a:r>
            <a:endParaRPr lang="tr-TR" dirty="0"/>
          </a:p>
        </p:txBody>
      </p:sp>
    </p:spTree>
    <p:extLst>
      <p:ext uri="{BB962C8B-B14F-4D97-AF65-F5344CB8AC3E}">
        <p14:creationId xmlns:p14="http://schemas.microsoft.com/office/powerpoint/2010/main" val="328311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p:txBody>
          <a:bodyPr/>
          <a:lstStyle/>
          <a:p>
            <a:pPr>
              <a:lnSpc>
                <a:spcPct val="150000"/>
              </a:lnSpc>
            </a:pPr>
            <a:r>
              <a:rPr lang="tr-TR" b="1" dirty="0">
                <a:solidFill>
                  <a:srgbClr val="00B050"/>
                </a:solidFill>
              </a:rPr>
              <a:t>1. Fıkıhta istikrar ihtiyacı önemli ölçüde kendini hissettiriyordu. </a:t>
            </a:r>
            <a:r>
              <a:rPr lang="tr-TR" dirty="0"/>
              <a:t>İslam fıkhının doğuş sürecinde </a:t>
            </a:r>
            <a:r>
              <a:rPr lang="tr-TR" dirty="0" err="1"/>
              <a:t>ictihad</a:t>
            </a:r>
            <a:r>
              <a:rPr lang="tr-TR" dirty="0"/>
              <a:t> faaliyeti önemli bir rol oynamakla beraber, artık olgunlaşma dönemine gelindiği IV. asırda istikrar ve fıkıh güvenliği arayışı ön plana çıkmıştı. Mezhep yapılanması da bu ihtiyacı kısmen karşılamıştır. </a:t>
            </a:r>
          </a:p>
        </p:txBody>
      </p:sp>
    </p:spTree>
    <p:extLst>
      <p:ext uri="{BB962C8B-B14F-4D97-AF65-F5344CB8AC3E}">
        <p14:creationId xmlns:p14="http://schemas.microsoft.com/office/powerpoint/2010/main" val="167105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b="1" dirty="0">
                <a:solidFill>
                  <a:srgbClr val="00B050"/>
                </a:solidFill>
              </a:rPr>
              <a:t>2. Kurucu fakihlerin </a:t>
            </a:r>
            <a:r>
              <a:rPr lang="tr-TR" b="1" dirty="0" smtClean="0">
                <a:solidFill>
                  <a:srgbClr val="00B050"/>
                </a:solidFill>
              </a:rPr>
              <a:t>öğrencilerinin, </a:t>
            </a:r>
            <a:r>
              <a:rPr lang="tr-TR" b="1" dirty="0">
                <a:solidFill>
                  <a:srgbClr val="00B050"/>
                </a:solidFill>
              </a:rPr>
              <a:t>hocalarının görüşlerini sistemleştirme ve yaymadaki gayretleri de </a:t>
            </a:r>
            <a:r>
              <a:rPr lang="tr-TR" b="1" dirty="0" err="1">
                <a:solidFill>
                  <a:srgbClr val="00B050"/>
                </a:solidFill>
              </a:rPr>
              <a:t>ekolleşmeyi</a:t>
            </a:r>
            <a:r>
              <a:rPr lang="tr-TR" b="1" dirty="0">
                <a:solidFill>
                  <a:srgbClr val="00B050"/>
                </a:solidFill>
              </a:rPr>
              <a:t> </a:t>
            </a:r>
            <a:r>
              <a:rPr lang="tr-TR" b="1" dirty="0" smtClean="0">
                <a:solidFill>
                  <a:srgbClr val="00B050"/>
                </a:solidFill>
              </a:rPr>
              <a:t>hızlandırmıştır.</a:t>
            </a:r>
          </a:p>
          <a:p>
            <a:pPr>
              <a:lnSpc>
                <a:spcPct val="130000"/>
              </a:lnSpc>
            </a:pPr>
            <a:r>
              <a:rPr lang="tr-TR" b="1" dirty="0" smtClean="0">
                <a:solidFill>
                  <a:srgbClr val="00B050"/>
                </a:solidFill>
              </a:rPr>
              <a:t>3</a:t>
            </a:r>
            <a:r>
              <a:rPr lang="tr-TR" b="1" dirty="0">
                <a:solidFill>
                  <a:srgbClr val="00B050"/>
                </a:solidFill>
              </a:rPr>
              <a:t>. Yetişkin talebelerin hocalarının görüşlerini yayma faaliyetleri çerçevesinde tedvin hareketinin rolü önem taşımaktadır. </a:t>
            </a:r>
            <a:r>
              <a:rPr lang="tr-TR" dirty="0" err="1"/>
              <a:t>Müctehidlerin</a:t>
            </a:r>
            <a:r>
              <a:rPr lang="tr-TR" dirty="0"/>
              <a:t> İslam fıkhının tüm konuları ile ilgili görüşlerinin yazılı kaynaklarda bir araya getirilmesi, hem fıkıh öğrenimini kolaylaştırmış, hem de mezhep yapılanmasına </a:t>
            </a:r>
            <a:r>
              <a:rPr lang="tr-TR" dirty="0" smtClean="0"/>
              <a:t>katkıda bulunmuştur. </a:t>
            </a:r>
            <a:endParaRPr lang="tr-TR" dirty="0"/>
          </a:p>
        </p:txBody>
      </p:sp>
    </p:spTree>
    <p:extLst>
      <p:ext uri="{BB962C8B-B14F-4D97-AF65-F5344CB8AC3E}">
        <p14:creationId xmlns:p14="http://schemas.microsoft.com/office/powerpoint/2010/main" val="77116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Mezhep Merkezli </a:t>
            </a:r>
            <a:r>
              <a:rPr lang="tr-TR" b="1" dirty="0" smtClean="0">
                <a:solidFill>
                  <a:srgbClr val="C00000"/>
                </a:solidFill>
              </a:rPr>
              <a:t>Dönem Fıkhının Temel Özellikleri</a:t>
            </a:r>
            <a:endParaRPr lang="tr-TR" b="1"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a:lnSpc>
                <a:spcPct val="150000"/>
              </a:lnSpc>
            </a:pPr>
            <a:r>
              <a:rPr lang="tr-TR" dirty="0"/>
              <a:t>Bu dönemin İslam fıkıh tarihi açısından önem taşıyan özellikleri </a:t>
            </a:r>
            <a:r>
              <a:rPr lang="tr-TR" dirty="0" smtClean="0"/>
              <a:t>şunlardır:</a:t>
            </a:r>
          </a:p>
          <a:p>
            <a:pPr>
              <a:lnSpc>
                <a:spcPct val="150000"/>
              </a:lnSpc>
            </a:pPr>
            <a:r>
              <a:rPr lang="tr-TR" b="1" dirty="0" smtClean="0">
                <a:solidFill>
                  <a:srgbClr val="00B050"/>
                </a:solidFill>
              </a:rPr>
              <a:t>1</a:t>
            </a:r>
            <a:r>
              <a:rPr lang="tr-TR" b="1" dirty="0">
                <a:solidFill>
                  <a:srgbClr val="00B050"/>
                </a:solidFill>
              </a:rPr>
              <a:t>. </a:t>
            </a:r>
            <a:r>
              <a:rPr lang="tr-TR" dirty="0"/>
              <a:t>Mezhep merkezli dönemde yazılan </a:t>
            </a:r>
            <a:r>
              <a:rPr lang="tr-TR" dirty="0" smtClean="0"/>
              <a:t>eserler, genellikle, </a:t>
            </a:r>
            <a:r>
              <a:rPr lang="tr-TR" dirty="0"/>
              <a:t>İslam fıkhının mezhebin görüşleri çerçevesinde ele alınması, ulaşılan hükümlerin temellendirilmesi gayesine yöneliktir. Bu eserlerde mezhebin kurucu </a:t>
            </a:r>
            <a:r>
              <a:rPr lang="tr-TR" dirty="0" smtClean="0"/>
              <a:t>fakihlerinin </a:t>
            </a:r>
            <a:r>
              <a:rPr lang="tr-TR" dirty="0" err="1"/>
              <a:t>ictihad</a:t>
            </a:r>
            <a:r>
              <a:rPr lang="tr-TR" dirty="0"/>
              <a:t> ve yorumları sistemleştirilmiş, bunlardan bir takım genel kurallar </a:t>
            </a:r>
            <a:r>
              <a:rPr lang="tr-TR" dirty="0" smtClean="0"/>
              <a:t>çıkartılmış</a:t>
            </a:r>
            <a:r>
              <a:rPr lang="tr-TR" dirty="0"/>
              <a:t>, bu kurallar ışığında da birçok yeni mesele hükme </a:t>
            </a:r>
            <a:r>
              <a:rPr lang="tr-TR" dirty="0" smtClean="0"/>
              <a:t>bağlanmıştır.</a:t>
            </a:r>
            <a:endParaRPr lang="tr-TR" b="1" dirty="0">
              <a:solidFill>
                <a:srgbClr val="00B050"/>
              </a:solidFill>
            </a:endParaRPr>
          </a:p>
        </p:txBody>
      </p:sp>
    </p:spTree>
    <p:extLst>
      <p:ext uri="{BB962C8B-B14F-4D97-AF65-F5344CB8AC3E}">
        <p14:creationId xmlns:p14="http://schemas.microsoft.com/office/powerpoint/2010/main" val="68887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Mezhep Merkezli Dönem Fıkhının Temel Özellikleri</a:t>
            </a: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2. </a:t>
            </a:r>
            <a:r>
              <a:rPr lang="tr-TR" dirty="0"/>
              <a:t>Bu dönemde, karşı karşıya kalınan somut meselelerle ilgili üretilen çözümleri bir araya getiren </a:t>
            </a:r>
            <a:r>
              <a:rPr lang="tr-TR" b="1" dirty="0" err="1">
                <a:solidFill>
                  <a:srgbClr val="00B050"/>
                </a:solidFill>
              </a:rPr>
              <a:t>fetâvâ</a:t>
            </a:r>
            <a:r>
              <a:rPr lang="tr-TR" b="1" dirty="0">
                <a:solidFill>
                  <a:srgbClr val="00B050"/>
                </a:solidFill>
              </a:rPr>
              <a:t>, </a:t>
            </a:r>
            <a:r>
              <a:rPr lang="tr-TR" b="1" dirty="0" err="1">
                <a:solidFill>
                  <a:srgbClr val="00B050"/>
                </a:solidFill>
              </a:rPr>
              <a:t>nevâzil</a:t>
            </a:r>
            <a:r>
              <a:rPr lang="tr-TR" b="1" dirty="0">
                <a:solidFill>
                  <a:srgbClr val="00B050"/>
                </a:solidFill>
              </a:rPr>
              <a:t> ya da </a:t>
            </a:r>
            <a:r>
              <a:rPr lang="tr-TR" b="1" dirty="0" err="1">
                <a:solidFill>
                  <a:srgbClr val="00B050"/>
                </a:solidFill>
              </a:rPr>
              <a:t>vâkıât</a:t>
            </a:r>
            <a:r>
              <a:rPr lang="tr-TR" b="1" dirty="0">
                <a:solidFill>
                  <a:srgbClr val="00B050"/>
                </a:solidFill>
              </a:rPr>
              <a:t> </a:t>
            </a:r>
            <a:r>
              <a:rPr lang="tr-TR" dirty="0"/>
              <a:t>türü eserler önemli </a:t>
            </a:r>
            <a:r>
              <a:rPr lang="tr-TR" dirty="0" smtClean="0"/>
              <a:t>yer tutmaktadır</a:t>
            </a:r>
            <a:r>
              <a:rPr lang="tr-TR" dirty="0" smtClean="0"/>
              <a:t>.</a:t>
            </a:r>
            <a:endParaRPr lang="tr-TR" dirty="0"/>
          </a:p>
        </p:txBody>
      </p:sp>
    </p:spTree>
    <p:extLst>
      <p:ext uri="{BB962C8B-B14F-4D97-AF65-F5344CB8AC3E}">
        <p14:creationId xmlns:p14="http://schemas.microsoft.com/office/powerpoint/2010/main" val="58608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Mezhep Merkezli Dönem Fıkhının Temel Özellikleri</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3. </a:t>
            </a:r>
            <a:r>
              <a:rPr lang="tr-TR" dirty="0"/>
              <a:t>Dönemin bir diğer özelliği olarak, hukuki alanda kendisini gösteren </a:t>
            </a:r>
            <a:r>
              <a:rPr lang="tr-TR" b="1" dirty="0">
                <a:solidFill>
                  <a:srgbClr val="00B050"/>
                </a:solidFill>
              </a:rPr>
              <a:t>örfî hukuk </a:t>
            </a:r>
            <a:r>
              <a:rPr lang="tr-TR" dirty="0"/>
              <a:t>ve </a:t>
            </a:r>
            <a:r>
              <a:rPr lang="tr-TR" b="1" dirty="0">
                <a:solidFill>
                  <a:srgbClr val="00B050"/>
                </a:solidFill>
              </a:rPr>
              <a:t>kanunname</a:t>
            </a:r>
            <a:r>
              <a:rPr lang="tr-TR" dirty="0"/>
              <a:t> geleneği dikkat çekmektedir.</a:t>
            </a:r>
            <a:endParaRPr lang="tr-TR" b="1" dirty="0" smtClean="0">
              <a:solidFill>
                <a:srgbClr val="00B050"/>
              </a:solidFill>
            </a:endParaRPr>
          </a:p>
        </p:txBody>
      </p:sp>
    </p:spTree>
    <p:extLst>
      <p:ext uri="{BB962C8B-B14F-4D97-AF65-F5344CB8AC3E}">
        <p14:creationId xmlns:p14="http://schemas.microsoft.com/office/powerpoint/2010/main" val="386626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Kanunlaştırma Hareketleri ve Yeni Dönem</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a:t>İslam fıkıh tarihi literatüründe bu dönemin </a:t>
            </a:r>
            <a:r>
              <a:rPr lang="tr-TR" dirty="0" err="1"/>
              <a:t>Mecelle’nin</a:t>
            </a:r>
            <a:r>
              <a:rPr lang="tr-TR" dirty="0"/>
              <a:t> hazırlanışı ile başladığı ve günümüzde de sürdüğü ifade edilmektedir. Bu döneme </a:t>
            </a:r>
            <a:r>
              <a:rPr lang="tr-TR" b="1" dirty="0">
                <a:solidFill>
                  <a:srgbClr val="00B050"/>
                </a:solidFill>
              </a:rPr>
              <a:t>“canlanma” </a:t>
            </a:r>
            <a:r>
              <a:rPr lang="tr-TR" dirty="0"/>
              <a:t>ve </a:t>
            </a:r>
            <a:r>
              <a:rPr lang="tr-TR" b="1" dirty="0">
                <a:solidFill>
                  <a:srgbClr val="00B050"/>
                </a:solidFill>
              </a:rPr>
              <a:t>“uyanış” </a:t>
            </a:r>
            <a:r>
              <a:rPr lang="tr-TR" dirty="0"/>
              <a:t>dönemi adı da </a:t>
            </a:r>
            <a:r>
              <a:rPr lang="tr-TR" dirty="0" smtClean="0"/>
              <a:t>verilmektedir.</a:t>
            </a:r>
          </a:p>
          <a:p>
            <a:pPr>
              <a:lnSpc>
                <a:spcPct val="120000"/>
              </a:lnSpc>
            </a:pPr>
            <a:r>
              <a:rPr lang="tr-TR" dirty="0" smtClean="0"/>
              <a:t>Bu </a:t>
            </a:r>
            <a:r>
              <a:rPr lang="tr-TR" dirty="0"/>
              <a:t>yaklaşımın gerekçesi, kanunlaştırma hareketleri ile birlikte fıkhi faaliyetin bir mezhebin görüşleri ile sınırlı olamayacağı, dört mezhebin görüşlerinden, hatta dört mezhep dışında kalan </a:t>
            </a:r>
            <a:r>
              <a:rPr lang="tr-TR" dirty="0" err="1"/>
              <a:t>müctehidlerin</a:t>
            </a:r>
            <a:r>
              <a:rPr lang="tr-TR" dirty="0"/>
              <a:t> ve ekollerin görüşlerinden de istifade edilebileceği düşüncesinin </a:t>
            </a:r>
            <a:r>
              <a:rPr lang="tr-TR" dirty="0" smtClean="0"/>
              <a:t>yerleşmesidir.</a:t>
            </a:r>
            <a:endParaRPr lang="tr-TR" dirty="0"/>
          </a:p>
        </p:txBody>
      </p:sp>
    </p:spTree>
    <p:extLst>
      <p:ext uri="{BB962C8B-B14F-4D97-AF65-F5344CB8AC3E}">
        <p14:creationId xmlns:p14="http://schemas.microsoft.com/office/powerpoint/2010/main" val="48870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Kanunlaştırma Hareketleri ve Yeni Dönem</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20000"/>
              </a:lnSpc>
            </a:pPr>
            <a:r>
              <a:rPr lang="tr-TR" dirty="0"/>
              <a:t>Kanunlaştırma esnasında dört mezhepten, hatta görüşleri İslam fıkıh literatüründe kaydedilmiş bütün </a:t>
            </a:r>
            <a:r>
              <a:rPr lang="tr-TR" dirty="0" err="1"/>
              <a:t>müctehidlerin</a:t>
            </a:r>
            <a:r>
              <a:rPr lang="tr-TR" dirty="0"/>
              <a:t> yaklaşımlarından istifade edilmesi fıkhi düşüncede canlanmayı ve yenileşmeyi temsil </a:t>
            </a:r>
            <a:r>
              <a:rPr lang="tr-TR" dirty="0" smtClean="0"/>
              <a:t>etmektedir.</a:t>
            </a:r>
          </a:p>
          <a:p>
            <a:pPr>
              <a:lnSpc>
                <a:spcPct val="120000"/>
              </a:lnSpc>
            </a:pPr>
            <a:r>
              <a:rPr lang="tr-TR" dirty="0" smtClean="0"/>
              <a:t>Bu </a:t>
            </a:r>
            <a:r>
              <a:rPr lang="tr-TR" dirty="0"/>
              <a:t>çizginin bir ileri aşamasını ise toplumun ihtiyaçları gerektirdiği takdirde, daha önce İslam fıkıh literatüründe kaydedilmemiş olsa </a:t>
            </a:r>
            <a:r>
              <a:rPr lang="tr-TR" dirty="0" smtClean="0"/>
              <a:t>bile, </a:t>
            </a:r>
            <a:r>
              <a:rPr lang="tr-TR" dirty="0"/>
              <a:t>Kur’an ve sahih </a:t>
            </a:r>
            <a:r>
              <a:rPr lang="tr-TR" dirty="0" err="1"/>
              <a:t>Sünnet’le</a:t>
            </a:r>
            <a:r>
              <a:rPr lang="tr-TR" dirty="0"/>
              <a:t> çatışmayan her türlü düzenlemenin yapılabilmesi oluşturmaktadır.</a:t>
            </a:r>
            <a:endParaRPr lang="tr-TR" dirty="0" smtClean="0"/>
          </a:p>
        </p:txBody>
      </p:sp>
    </p:spTree>
    <p:extLst>
      <p:ext uri="{BB962C8B-B14F-4D97-AF65-F5344CB8AC3E}">
        <p14:creationId xmlns:p14="http://schemas.microsoft.com/office/powerpoint/2010/main" val="331100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dirty="0"/>
          </a:p>
        </p:txBody>
      </p:sp>
      <p:sp>
        <p:nvSpPr>
          <p:cNvPr id="3" name="İçerik Yer Tutucusu 2"/>
          <p:cNvSpPr>
            <a:spLocks noGrp="1"/>
          </p:cNvSpPr>
          <p:nvPr>
            <p:ph idx="1"/>
          </p:nvPr>
        </p:nvSpPr>
        <p:spPr/>
        <p:txBody>
          <a:bodyPr>
            <a:normAutofit/>
          </a:bodyPr>
          <a:lstStyle/>
          <a:p>
            <a:pPr>
              <a:lnSpc>
                <a:spcPct val="150000"/>
              </a:lnSpc>
            </a:pPr>
            <a:r>
              <a:rPr lang="tr-TR" dirty="0"/>
              <a:t>Kısa adıyla Mecelle olarak bilinen </a:t>
            </a:r>
            <a:r>
              <a:rPr lang="tr-TR" b="1" dirty="0">
                <a:solidFill>
                  <a:srgbClr val="00B050"/>
                </a:solidFill>
              </a:rPr>
              <a:t>Mecelle-i Ahkâm-ı Adliye 1869-1876 yılları arasında hazırlanmış, 1851 maddelik bir </a:t>
            </a:r>
            <a:r>
              <a:rPr lang="tr-TR" b="1" dirty="0" smtClean="0">
                <a:solidFill>
                  <a:srgbClr val="00B050"/>
                </a:solidFill>
              </a:rPr>
              <a:t>kanundur.</a:t>
            </a:r>
          </a:p>
          <a:p>
            <a:pPr>
              <a:lnSpc>
                <a:spcPct val="150000"/>
              </a:lnSpc>
            </a:pPr>
            <a:r>
              <a:rPr lang="tr-TR" dirty="0" smtClean="0"/>
              <a:t>Esas </a:t>
            </a:r>
            <a:r>
              <a:rPr lang="tr-TR" dirty="0"/>
              <a:t>itibarıyla eşya, borçlar ve yargılama hukukuyla ilgili kısımları kapsamaktadır. İslam fıkhında/hukukunda kanunlaştırma hareketinin ilk örneğidir. Hanefi mezhebine bağlı kalarak hazırlanmıştır. </a:t>
            </a:r>
            <a:endParaRPr lang="tr-TR" b="1" dirty="0">
              <a:solidFill>
                <a:srgbClr val="00B050"/>
              </a:solidFill>
            </a:endParaRPr>
          </a:p>
        </p:txBody>
      </p:sp>
    </p:spTree>
    <p:extLst>
      <p:ext uri="{BB962C8B-B14F-4D97-AF65-F5344CB8AC3E}">
        <p14:creationId xmlns:p14="http://schemas.microsoft.com/office/powerpoint/2010/main" val="6858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dirty="0"/>
          </a:p>
        </p:txBody>
      </p:sp>
      <p:sp>
        <p:nvSpPr>
          <p:cNvPr id="3" name="İçerik Yer Tutucusu 2"/>
          <p:cNvSpPr>
            <a:spLocks noGrp="1"/>
          </p:cNvSpPr>
          <p:nvPr>
            <p:ph idx="1"/>
          </p:nvPr>
        </p:nvSpPr>
        <p:spPr/>
        <p:txBody>
          <a:bodyPr/>
          <a:lstStyle/>
          <a:p>
            <a:pPr>
              <a:lnSpc>
                <a:spcPct val="120000"/>
              </a:lnSpc>
            </a:pPr>
            <a:r>
              <a:rPr lang="tr-TR" dirty="0" err="1"/>
              <a:t>Mecelle’nin</a:t>
            </a:r>
            <a:r>
              <a:rPr lang="tr-TR" dirty="0"/>
              <a:t> </a:t>
            </a:r>
            <a:r>
              <a:rPr lang="tr-TR" dirty="0" smtClean="0"/>
              <a:t>akabinde, </a:t>
            </a:r>
            <a:r>
              <a:rPr lang="tr-TR" dirty="0"/>
              <a:t>İslam fıkhına dayalı ikinci bir kanun </a:t>
            </a:r>
            <a:r>
              <a:rPr lang="tr-TR" dirty="0" smtClean="0"/>
              <a:t>olarak, </a:t>
            </a:r>
            <a:r>
              <a:rPr lang="tr-TR" b="1" dirty="0">
                <a:solidFill>
                  <a:srgbClr val="00B050"/>
                </a:solidFill>
              </a:rPr>
              <a:t>1917 yılında yürürlüğe giren Hukuk-ı Aile Kararnamesi </a:t>
            </a:r>
            <a:r>
              <a:rPr lang="tr-TR" dirty="0"/>
              <a:t>verilebilir. Hukuk-ı Aile </a:t>
            </a:r>
            <a:r>
              <a:rPr lang="tr-TR" dirty="0" smtClean="0"/>
              <a:t>Kararnamesi, </a:t>
            </a:r>
            <a:r>
              <a:rPr lang="tr-TR" dirty="0"/>
              <a:t>dayandığı kaynaklar açısından, ilk kanun olan </a:t>
            </a:r>
            <a:r>
              <a:rPr lang="tr-TR" dirty="0" err="1"/>
              <a:t>Mecelle’den</a:t>
            </a:r>
            <a:r>
              <a:rPr lang="tr-TR" dirty="0"/>
              <a:t> farklı bir nitelik </a:t>
            </a:r>
            <a:r>
              <a:rPr lang="tr-TR" dirty="0" smtClean="0"/>
              <a:t>taşımaktadır.</a:t>
            </a:r>
          </a:p>
          <a:p>
            <a:pPr>
              <a:lnSpc>
                <a:spcPct val="120000"/>
              </a:lnSpc>
            </a:pPr>
            <a:r>
              <a:rPr lang="tr-TR" dirty="0" smtClean="0"/>
              <a:t>Bu </a:t>
            </a:r>
            <a:r>
              <a:rPr lang="tr-TR" dirty="0"/>
              <a:t>kanunun dikkat çekici özelliği, </a:t>
            </a:r>
            <a:r>
              <a:rPr lang="tr-TR" b="1" dirty="0">
                <a:solidFill>
                  <a:srgbClr val="00B050"/>
                </a:solidFill>
              </a:rPr>
              <a:t>hazırlanışı esnasında Hanefi mezhebi dışındaki diğer mezheplerin, hatta görüşleri kurumsal anlamda mezhepleşememiş </a:t>
            </a:r>
            <a:r>
              <a:rPr lang="tr-TR" b="1" dirty="0" err="1">
                <a:solidFill>
                  <a:srgbClr val="00B050"/>
                </a:solidFill>
              </a:rPr>
              <a:t>müctehidlerin</a:t>
            </a:r>
            <a:r>
              <a:rPr lang="tr-TR" b="1" dirty="0">
                <a:solidFill>
                  <a:srgbClr val="00B050"/>
                </a:solidFill>
              </a:rPr>
              <a:t> </a:t>
            </a:r>
            <a:r>
              <a:rPr lang="tr-TR" b="1" dirty="0" err="1">
                <a:solidFill>
                  <a:srgbClr val="00B050"/>
                </a:solidFill>
              </a:rPr>
              <a:t>ictihadlarından</a:t>
            </a:r>
            <a:r>
              <a:rPr lang="tr-TR" b="1" dirty="0">
                <a:solidFill>
                  <a:srgbClr val="00B050"/>
                </a:solidFill>
              </a:rPr>
              <a:t> da yararlanılmış olmasıdır. </a:t>
            </a:r>
          </a:p>
        </p:txBody>
      </p:sp>
    </p:spTree>
    <p:extLst>
      <p:ext uri="{BB962C8B-B14F-4D97-AF65-F5344CB8AC3E}">
        <p14:creationId xmlns:p14="http://schemas.microsoft.com/office/powerpoint/2010/main" val="4778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20000"/>
              </a:lnSpc>
            </a:pPr>
            <a:r>
              <a:rPr lang="tr-TR" dirty="0" smtClean="0"/>
              <a:t>Bu derste; öncelikle fıkıh ilminin </a:t>
            </a:r>
            <a:r>
              <a:rPr lang="tr-TR" dirty="0" err="1" smtClean="0"/>
              <a:t>tabiûn</a:t>
            </a:r>
            <a:r>
              <a:rPr lang="tr-TR" dirty="0" smtClean="0"/>
              <a:t> dönemindeki durumu ve </a:t>
            </a:r>
            <a:r>
              <a:rPr lang="tr-TR" dirty="0" err="1" smtClean="0"/>
              <a:t>tabiûn</a:t>
            </a:r>
            <a:r>
              <a:rPr lang="tr-TR" dirty="0" smtClean="0"/>
              <a:t> dönemi fıkhının temel özellikleri üzerinde duracağız.</a:t>
            </a:r>
          </a:p>
          <a:p>
            <a:pPr>
              <a:lnSpc>
                <a:spcPct val="120000"/>
              </a:lnSpc>
            </a:pPr>
            <a:r>
              <a:rPr lang="tr-TR" dirty="0" smtClean="0"/>
              <a:t>Daha sonra fıkıh </a:t>
            </a:r>
            <a:r>
              <a:rPr lang="tr-TR" dirty="0"/>
              <a:t>ilminin </a:t>
            </a:r>
            <a:r>
              <a:rPr lang="tr-TR" dirty="0" err="1" smtClean="0"/>
              <a:t>müctehid</a:t>
            </a:r>
            <a:r>
              <a:rPr lang="tr-TR" dirty="0" smtClean="0"/>
              <a:t> imamlar dönemi ile mezhep merkezli dönemdeki durumundan, ayrıca her iki dönemdeki fıkhın </a:t>
            </a:r>
            <a:r>
              <a:rPr lang="tr-TR" dirty="0"/>
              <a:t>temel </a:t>
            </a:r>
            <a:r>
              <a:rPr lang="tr-TR" dirty="0" smtClean="0"/>
              <a:t>özelliklerinden bahsedeceğiz.</a:t>
            </a:r>
          </a:p>
          <a:p>
            <a:pPr>
              <a:lnSpc>
                <a:spcPct val="120000"/>
              </a:lnSpc>
            </a:pPr>
            <a:r>
              <a:rPr lang="tr-TR" dirty="0" smtClean="0"/>
              <a:t>Son olarak ise kanunlaştırma hareketleri ve yeni dönemdeki gelişmelerden söz edecek ve </a:t>
            </a:r>
            <a:r>
              <a:rPr lang="tr-TR" dirty="0" smtClean="0"/>
              <a:t>konuyla </a:t>
            </a:r>
            <a:r>
              <a:rPr lang="tr-TR" dirty="0" smtClean="0"/>
              <a:t>ilgili örnek soruları birlikte çözümleyeceğiz.</a:t>
            </a:r>
            <a:endParaRPr lang="tr-TR" dirty="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lstStyle/>
          <a:p>
            <a:r>
              <a:rPr lang="tr-TR" b="1" dirty="0" smtClean="0">
                <a:solidFill>
                  <a:srgbClr val="00B050"/>
                </a:solidFill>
              </a:rPr>
              <a:t>6. Soru</a:t>
            </a:r>
          </a:p>
          <a:p>
            <a:r>
              <a:rPr lang="tr-TR" dirty="0" smtClean="0"/>
              <a:t>Bu </a:t>
            </a:r>
            <a:r>
              <a:rPr lang="tr-TR" dirty="0"/>
              <a:t>dönemin özelliklerinden </a:t>
            </a:r>
            <a:r>
              <a:rPr lang="tr-TR" dirty="0" smtClean="0"/>
              <a:t>biri; </a:t>
            </a:r>
            <a:r>
              <a:rPr lang="tr-TR" dirty="0"/>
              <a:t>yazılan </a:t>
            </a:r>
            <a:r>
              <a:rPr lang="tr-TR" dirty="0" smtClean="0"/>
              <a:t>eserlerin, genellikle, fıkhın </a:t>
            </a:r>
            <a:r>
              <a:rPr lang="tr-TR" dirty="0"/>
              <a:t>mezhebin görüşleri çerçevesinde ele </a:t>
            </a:r>
            <a:r>
              <a:rPr lang="tr-TR" dirty="0" smtClean="0"/>
              <a:t>alınması ve ulaşılan </a:t>
            </a:r>
            <a:r>
              <a:rPr lang="tr-TR" dirty="0"/>
              <a:t>hükümlerin temellendirilmesi gayesine </a:t>
            </a:r>
            <a:r>
              <a:rPr lang="tr-TR" dirty="0" smtClean="0"/>
              <a:t>yönelik olmasıdır. </a:t>
            </a:r>
            <a:r>
              <a:rPr lang="tr-TR" dirty="0"/>
              <a:t>Bu eserlerde mezhebin kurucu </a:t>
            </a:r>
            <a:r>
              <a:rPr lang="tr-TR" dirty="0" smtClean="0"/>
              <a:t>fakihlerinin </a:t>
            </a:r>
            <a:r>
              <a:rPr lang="tr-TR" dirty="0" err="1"/>
              <a:t>ictihad</a:t>
            </a:r>
            <a:r>
              <a:rPr lang="tr-TR" dirty="0"/>
              <a:t> ve yorumları sistemleştirilmiş, bunlardan bir takım genel kurallar </a:t>
            </a:r>
            <a:r>
              <a:rPr lang="tr-TR" dirty="0" smtClean="0"/>
              <a:t>çıkartılmış</a:t>
            </a:r>
            <a:r>
              <a:rPr lang="tr-TR" dirty="0"/>
              <a:t>, bu kurallar ışığında da birçok yeni mesele hükme bağlanmıştır (</a:t>
            </a:r>
            <a:r>
              <a:rPr lang="tr-TR" dirty="0" err="1"/>
              <a:t>tahrîc</a:t>
            </a:r>
            <a:r>
              <a:rPr lang="tr-TR" dirty="0"/>
              <a:t>). </a:t>
            </a:r>
          </a:p>
        </p:txBody>
      </p:sp>
    </p:spTree>
    <p:extLst>
      <p:ext uri="{BB962C8B-B14F-4D97-AF65-F5344CB8AC3E}">
        <p14:creationId xmlns:p14="http://schemas.microsoft.com/office/powerpoint/2010/main" val="3525811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lstStyle/>
          <a:p>
            <a:r>
              <a:rPr lang="tr-TR" b="1"/>
              <a:t>Temel </a:t>
            </a:r>
            <a:r>
              <a:rPr lang="tr-TR" b="1" smtClean="0"/>
              <a:t>özellikleri verilen </a:t>
            </a:r>
            <a:r>
              <a:rPr lang="tr-TR" b="1" dirty="0"/>
              <a:t>fıkıh dönemi aşağıdakilerden </a:t>
            </a:r>
            <a:r>
              <a:rPr lang="tr-TR" b="1" dirty="0" smtClean="0"/>
              <a:t>hangisidir?</a:t>
            </a:r>
          </a:p>
          <a:p>
            <a:pPr marL="514350" indent="-514350">
              <a:buAutoNum type="alphaLcParenR"/>
            </a:pPr>
            <a:r>
              <a:rPr lang="tr-TR" dirty="0" smtClean="0"/>
              <a:t>Sahabe</a:t>
            </a:r>
          </a:p>
          <a:p>
            <a:pPr marL="514350" indent="-514350">
              <a:buAutoNum type="alphaLcParenR"/>
            </a:pPr>
            <a:r>
              <a:rPr lang="tr-TR" dirty="0" err="1" smtClean="0"/>
              <a:t>Tabiun</a:t>
            </a:r>
            <a:endParaRPr lang="tr-TR" dirty="0"/>
          </a:p>
          <a:p>
            <a:pPr marL="514350" indent="-514350">
              <a:buAutoNum type="alphaLcParenR"/>
            </a:pPr>
            <a:r>
              <a:rPr lang="tr-TR" dirty="0" err="1" smtClean="0"/>
              <a:t>Müctehid</a:t>
            </a:r>
            <a:r>
              <a:rPr lang="tr-TR" dirty="0" smtClean="0"/>
              <a:t> imamlar</a:t>
            </a:r>
          </a:p>
          <a:p>
            <a:pPr marL="514350" indent="-514350">
              <a:buAutoNum type="alphaLcParenR"/>
            </a:pPr>
            <a:r>
              <a:rPr lang="tr-TR" dirty="0" smtClean="0"/>
              <a:t>Mezhep merkezli</a:t>
            </a:r>
          </a:p>
          <a:p>
            <a:pPr marL="514350" indent="-514350">
              <a:buAutoNum type="alphaLcParenR"/>
            </a:pPr>
            <a:r>
              <a:rPr lang="tr-TR" dirty="0" smtClean="0"/>
              <a:t>Kanunlaştırma</a:t>
            </a:r>
            <a:endParaRPr lang="tr-TR" dirty="0"/>
          </a:p>
          <a:p>
            <a:endParaRPr lang="tr-TR" dirty="0"/>
          </a:p>
        </p:txBody>
      </p:sp>
    </p:spTree>
    <p:extLst>
      <p:ext uri="{BB962C8B-B14F-4D97-AF65-F5344CB8AC3E}">
        <p14:creationId xmlns:p14="http://schemas.microsoft.com/office/powerpoint/2010/main" val="3115646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endParaRPr lang="tr-TR" dirty="0"/>
          </a:p>
        </p:txBody>
      </p:sp>
      <p:sp>
        <p:nvSpPr>
          <p:cNvPr id="3" name="İçerik Yer Tutucusu 2"/>
          <p:cNvSpPr>
            <a:spLocks noGrp="1"/>
          </p:cNvSpPr>
          <p:nvPr>
            <p:ph idx="1"/>
          </p:nvPr>
        </p:nvSpPr>
        <p:spPr/>
        <p:txBody>
          <a:bodyPr/>
          <a:lstStyle/>
          <a:p>
            <a:pPr marL="0" indent="0">
              <a:buNone/>
            </a:pPr>
            <a:r>
              <a:rPr lang="tr-TR" b="1" dirty="0" smtClean="0">
                <a:solidFill>
                  <a:srgbClr val="00B050"/>
                </a:solidFill>
              </a:rPr>
              <a:t>7. Soru</a:t>
            </a:r>
          </a:p>
          <a:p>
            <a:pPr marL="0" indent="0">
              <a:lnSpc>
                <a:spcPct val="150000"/>
              </a:lnSpc>
              <a:buNone/>
            </a:pPr>
            <a:r>
              <a:rPr lang="tr-TR" dirty="0" smtClean="0"/>
              <a:t>1869-1876 </a:t>
            </a:r>
            <a:r>
              <a:rPr lang="tr-TR" dirty="0"/>
              <a:t>yılları arasında hazırlanmıştır. 1851 maddelik bir kanundur. Esas itibarıyla eşya, borçlar ve yargılama hukukuyla ilgili kısımları kapsamaktadır. İslam fıkhında/hukukunda kanunlaştırma hareketinin ilk örneğidir. Hanefi mezhebine bağlı kalarak </a:t>
            </a:r>
            <a:r>
              <a:rPr lang="tr-TR" dirty="0" smtClean="0"/>
              <a:t>hazırlanmıştır.</a:t>
            </a:r>
          </a:p>
        </p:txBody>
      </p:sp>
    </p:spTree>
    <p:extLst>
      <p:ext uri="{BB962C8B-B14F-4D97-AF65-F5344CB8AC3E}">
        <p14:creationId xmlns:p14="http://schemas.microsoft.com/office/powerpoint/2010/main" val="3058880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lstStyle/>
          <a:p>
            <a:pPr marL="0" indent="0">
              <a:buNone/>
            </a:pPr>
            <a:r>
              <a:rPr lang="tr-TR" b="1" dirty="0"/>
              <a:t>Hakkında bilgi verilen çalışma aşağıdakilerden hangisidir?</a:t>
            </a:r>
          </a:p>
          <a:p>
            <a:pPr marL="514350" indent="-514350">
              <a:buAutoNum type="alphaLcParenR"/>
            </a:pPr>
            <a:r>
              <a:rPr lang="tr-TR" dirty="0" smtClean="0"/>
              <a:t>Hukuk-ı </a:t>
            </a:r>
            <a:r>
              <a:rPr lang="tr-TR" dirty="0"/>
              <a:t>Aile </a:t>
            </a:r>
            <a:r>
              <a:rPr lang="tr-TR" dirty="0" smtClean="0"/>
              <a:t>Kararnamesi</a:t>
            </a:r>
          </a:p>
          <a:p>
            <a:pPr marL="514350" indent="-514350">
              <a:buAutoNum type="alphaLcParenR"/>
            </a:pPr>
            <a:r>
              <a:rPr lang="tr-TR" dirty="0" smtClean="0"/>
              <a:t>Nizamname-i </a:t>
            </a:r>
            <a:r>
              <a:rPr lang="tr-TR" dirty="0"/>
              <a:t>Ahkâm-ı </a:t>
            </a:r>
            <a:r>
              <a:rPr lang="tr-TR" dirty="0" smtClean="0"/>
              <a:t>Adliye</a:t>
            </a:r>
          </a:p>
          <a:p>
            <a:pPr marL="514350" indent="-514350">
              <a:buAutoNum type="alphaLcParenR"/>
            </a:pPr>
            <a:r>
              <a:rPr lang="tr-TR" dirty="0" smtClean="0"/>
              <a:t>Ahkâm-ı </a:t>
            </a:r>
            <a:r>
              <a:rPr lang="tr-TR" dirty="0"/>
              <a:t>Adliye </a:t>
            </a:r>
            <a:r>
              <a:rPr lang="tr-TR" dirty="0" smtClean="0"/>
              <a:t>Layihası</a:t>
            </a:r>
          </a:p>
          <a:p>
            <a:pPr marL="514350" indent="-514350">
              <a:buAutoNum type="alphaLcParenR"/>
            </a:pPr>
            <a:r>
              <a:rPr lang="tr-TR" dirty="0" smtClean="0"/>
              <a:t>Mecelle-i </a:t>
            </a:r>
            <a:r>
              <a:rPr lang="tr-TR" dirty="0"/>
              <a:t>Ahkâm-ı </a:t>
            </a:r>
            <a:r>
              <a:rPr lang="tr-TR" dirty="0" smtClean="0"/>
              <a:t>Adliye</a:t>
            </a:r>
          </a:p>
          <a:p>
            <a:pPr marL="514350" indent="-514350">
              <a:buAutoNum type="alphaLcParenR"/>
            </a:pPr>
            <a:r>
              <a:rPr lang="tr-TR" dirty="0" smtClean="0"/>
              <a:t>Örfi </a:t>
            </a:r>
            <a:r>
              <a:rPr lang="tr-TR" dirty="0"/>
              <a:t>Hukuk</a:t>
            </a:r>
          </a:p>
          <a:p>
            <a:endParaRPr lang="tr-TR" dirty="0"/>
          </a:p>
        </p:txBody>
      </p:sp>
    </p:spTree>
    <p:extLst>
      <p:ext uri="{BB962C8B-B14F-4D97-AF65-F5344CB8AC3E}">
        <p14:creationId xmlns:p14="http://schemas.microsoft.com/office/powerpoint/2010/main" val="208568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Tabiûn</a:t>
            </a:r>
            <a:r>
              <a:rPr lang="tr-TR" b="1" dirty="0" smtClean="0">
                <a:solidFill>
                  <a:srgbClr val="C00000"/>
                </a:solidFill>
              </a:rPr>
              <a:t> Dönemi</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dirty="0"/>
              <a:t>Bu dönemin önemli bir bölümü </a:t>
            </a:r>
            <a:r>
              <a:rPr lang="tr-TR" dirty="0" err="1"/>
              <a:t>Emeviler’in</a:t>
            </a:r>
            <a:r>
              <a:rPr lang="tr-TR" dirty="0"/>
              <a:t> iktidarda olduğu zaman diliminde olduğu için, kimi yazarlarca “</a:t>
            </a:r>
            <a:r>
              <a:rPr lang="tr-TR" dirty="0" err="1"/>
              <a:t>Emeviler</a:t>
            </a:r>
            <a:r>
              <a:rPr lang="tr-TR" dirty="0"/>
              <a:t> Dönemi” olarak da adlandırılmıştır. İslam ülkesinin sınırlarının genişlemesi, farklı sosyal çevreye ve etnik kimliğe mensup birçok insanın İslam’la tanışması </a:t>
            </a:r>
            <a:r>
              <a:rPr lang="tr-TR" dirty="0" err="1"/>
              <a:t>tabiûn</a:t>
            </a:r>
            <a:r>
              <a:rPr lang="tr-TR" dirty="0"/>
              <a:t> döneminde fıkhi faaliyetin canlı bir şekilde icra edilmesinin sebepleri arasında yer almaktadır. Zira yeni Müslüman olanlara İslam dininin uygulamaya yönelik boyutlarını öğretmek fıkıh disiplini çerçevesinde gerçekleşmektedir. </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Tabiûn</a:t>
            </a:r>
            <a:r>
              <a:rPr lang="tr-TR" b="1" dirty="0" smtClean="0">
                <a:solidFill>
                  <a:srgbClr val="C00000"/>
                </a:solidFill>
              </a:rPr>
              <a:t> Dönemi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smtClean="0"/>
              <a:t>Bu dönemde, İslam </a:t>
            </a:r>
            <a:r>
              <a:rPr lang="tr-TR" dirty="0"/>
              <a:t>dininin emirlerini öğrenmek, bu arada Müslüman toplum arasında statü edinebilmek gibi sebeplerle çok sayıda Arap asıllı olmayan mühtedinin fıkıh ilminde uzmanlaştığı </a:t>
            </a:r>
            <a:r>
              <a:rPr lang="tr-TR" dirty="0" smtClean="0"/>
              <a:t>görülmektedir. </a:t>
            </a:r>
            <a:r>
              <a:rPr lang="tr-TR" dirty="0"/>
              <a:t>Nitekim </a:t>
            </a:r>
            <a:r>
              <a:rPr lang="tr-TR" dirty="0" err="1"/>
              <a:t>tabiûn</a:t>
            </a:r>
            <a:r>
              <a:rPr lang="tr-TR" dirty="0"/>
              <a:t> dönemi fıkıh hareketleri içerisinde </a:t>
            </a:r>
            <a:r>
              <a:rPr lang="tr-TR" b="1" dirty="0">
                <a:solidFill>
                  <a:srgbClr val="00B050"/>
                </a:solidFill>
              </a:rPr>
              <a:t>“</a:t>
            </a:r>
            <a:r>
              <a:rPr lang="tr-TR" b="1" dirty="0" err="1">
                <a:solidFill>
                  <a:srgbClr val="00B050"/>
                </a:solidFill>
              </a:rPr>
              <a:t>mevâlî</a:t>
            </a:r>
            <a:r>
              <a:rPr lang="tr-TR" b="1" dirty="0">
                <a:solidFill>
                  <a:srgbClr val="00B050"/>
                </a:solidFill>
              </a:rPr>
              <a:t>” </a:t>
            </a:r>
            <a:r>
              <a:rPr lang="tr-TR" dirty="0"/>
              <a:t>adı verilen, Arap kökenli olmayan âlimler önemli </a:t>
            </a:r>
            <a:r>
              <a:rPr lang="tr-TR" dirty="0" smtClean="0"/>
              <a:t>rol </a:t>
            </a:r>
            <a:r>
              <a:rPr lang="tr-TR" dirty="0"/>
              <a:t>oynamıştır. Bu dönemde sahabe neslinin öğrencisi olan fakihler, hocalarından aldıkları birikim ve nosyonla fıkıh çalışmalarını sürdürmüştür.</a:t>
            </a:r>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Tabiûn</a:t>
            </a:r>
            <a:r>
              <a:rPr lang="tr-TR" b="1" dirty="0" smtClean="0">
                <a:solidFill>
                  <a:srgbClr val="C00000"/>
                </a:solidFill>
              </a:rPr>
              <a:t> Dönemi</a:t>
            </a:r>
            <a:endParaRPr lang="tr-TR" b="1" dirty="0">
              <a:solidFill>
                <a:srgbClr val="00B05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dirty="0" smtClean="0"/>
              <a:t>Çeşitli </a:t>
            </a:r>
            <a:r>
              <a:rPr lang="tr-TR" dirty="0"/>
              <a:t>bölgelerde fıkhi faaliyeti yönlendiren sahabe dönemi fakihlerinden sonra aynı rolü </a:t>
            </a:r>
            <a:r>
              <a:rPr lang="tr-TR" dirty="0" err="1"/>
              <a:t>tabiûn</a:t>
            </a:r>
            <a:r>
              <a:rPr lang="tr-TR" dirty="0"/>
              <a:t> nesline mensup öğrencileri üstlenmiştir. Bu bağlamda Medine’de Said b. </a:t>
            </a:r>
            <a:r>
              <a:rPr lang="tr-TR" dirty="0" err="1"/>
              <a:t>Müseyyib</a:t>
            </a:r>
            <a:r>
              <a:rPr lang="tr-TR" dirty="0"/>
              <a:t>, Mekke’de Atâ ve </a:t>
            </a:r>
            <a:r>
              <a:rPr lang="tr-TR" dirty="0" err="1"/>
              <a:t>İkrime</a:t>
            </a:r>
            <a:r>
              <a:rPr lang="tr-TR" dirty="0"/>
              <a:t>, </a:t>
            </a:r>
            <a:r>
              <a:rPr lang="tr-TR" dirty="0" err="1"/>
              <a:t>Kûfe’de</a:t>
            </a:r>
            <a:r>
              <a:rPr lang="tr-TR" dirty="0"/>
              <a:t> </a:t>
            </a:r>
            <a:r>
              <a:rPr lang="tr-TR" dirty="0" err="1"/>
              <a:t>Alkame</a:t>
            </a:r>
            <a:r>
              <a:rPr lang="tr-TR" dirty="0"/>
              <a:t> b. </a:t>
            </a:r>
            <a:r>
              <a:rPr lang="tr-TR" dirty="0" err="1"/>
              <a:t>Kays</a:t>
            </a:r>
            <a:r>
              <a:rPr lang="tr-TR" dirty="0"/>
              <a:t>, İbrahim en-</a:t>
            </a:r>
            <a:r>
              <a:rPr lang="tr-TR" dirty="0" err="1"/>
              <a:t>Nehaî</a:t>
            </a:r>
            <a:r>
              <a:rPr lang="tr-TR" dirty="0"/>
              <a:t> ve Said b. </a:t>
            </a:r>
            <a:r>
              <a:rPr lang="tr-TR" dirty="0" err="1"/>
              <a:t>Cübeyr</a:t>
            </a:r>
            <a:r>
              <a:rPr lang="tr-TR" dirty="0"/>
              <a:t> ilk akla gelen isimler </a:t>
            </a:r>
            <a:r>
              <a:rPr lang="tr-TR" dirty="0" smtClean="0"/>
              <a:t>arasında </a:t>
            </a:r>
            <a:r>
              <a:rPr lang="tr-TR" dirty="0"/>
              <a:t>yer almaktadır. </a:t>
            </a:r>
            <a:r>
              <a:rPr lang="tr-TR" dirty="0" err="1"/>
              <a:t>Emevilerin</a:t>
            </a:r>
            <a:r>
              <a:rPr lang="tr-TR" dirty="0"/>
              <a:t> dini </a:t>
            </a:r>
            <a:r>
              <a:rPr lang="tr-TR" dirty="0" smtClean="0"/>
              <a:t>hassasiyetleri </a:t>
            </a:r>
            <a:r>
              <a:rPr lang="tr-TR" dirty="0"/>
              <a:t>ve ilim adamları ile –nispeten- mesafeli </a:t>
            </a:r>
            <a:r>
              <a:rPr lang="tr-TR" dirty="0" smtClean="0"/>
              <a:t>tutumu, fıkıh </a:t>
            </a:r>
            <a:r>
              <a:rPr lang="tr-TR" dirty="0"/>
              <a:t>alanındaki faaliyetlerin tamamen fakihlerin şahsi gayret ve inisiyatifi ile </a:t>
            </a:r>
            <a:r>
              <a:rPr lang="tr-TR" dirty="0" smtClean="0"/>
              <a:t>yürütülmesine </a:t>
            </a:r>
            <a:r>
              <a:rPr lang="tr-TR" dirty="0"/>
              <a:t>zemin hazırlamıştır.</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lstStyle/>
          <a:p>
            <a:pPr>
              <a:lnSpc>
                <a:spcPct val="120000"/>
              </a:lnSpc>
            </a:pPr>
            <a:r>
              <a:rPr lang="tr-TR" dirty="0" err="1"/>
              <a:t>Tabiûn</a:t>
            </a:r>
            <a:r>
              <a:rPr lang="tr-TR" dirty="0"/>
              <a:t> döneminde de sahabe döneminde olduğu gibi </a:t>
            </a:r>
            <a:r>
              <a:rPr lang="tr-TR" b="1" dirty="0" err="1">
                <a:solidFill>
                  <a:srgbClr val="00B050"/>
                </a:solidFill>
              </a:rPr>
              <a:t>Kitab</a:t>
            </a:r>
            <a:r>
              <a:rPr lang="tr-TR" b="1" dirty="0">
                <a:solidFill>
                  <a:srgbClr val="00B050"/>
                </a:solidFill>
              </a:rPr>
              <a:t>, Sünnet </a:t>
            </a:r>
            <a:r>
              <a:rPr lang="tr-TR" dirty="0"/>
              <a:t>ve</a:t>
            </a:r>
            <a:r>
              <a:rPr lang="tr-TR" b="1" dirty="0">
                <a:solidFill>
                  <a:srgbClr val="00B050"/>
                </a:solidFill>
              </a:rPr>
              <a:t> </a:t>
            </a:r>
            <a:r>
              <a:rPr lang="tr-TR" b="1" dirty="0" err="1" smtClean="0">
                <a:solidFill>
                  <a:srgbClr val="00B050"/>
                </a:solidFill>
              </a:rPr>
              <a:t>ictihad</a:t>
            </a:r>
            <a:r>
              <a:rPr lang="tr-TR" b="1" dirty="0" smtClean="0">
                <a:solidFill>
                  <a:srgbClr val="00B050"/>
                </a:solidFill>
              </a:rPr>
              <a:t>, </a:t>
            </a:r>
            <a:r>
              <a:rPr lang="tr-TR" b="1" dirty="0">
                <a:solidFill>
                  <a:srgbClr val="00B050"/>
                </a:solidFill>
              </a:rPr>
              <a:t>fıkhın ana kaynaklarını </a:t>
            </a:r>
            <a:r>
              <a:rPr lang="tr-TR" dirty="0"/>
              <a:t>teşkil ediyordu. Bunların yanında </a:t>
            </a:r>
            <a:r>
              <a:rPr lang="tr-TR" dirty="0" err="1"/>
              <a:t>tabiûn</a:t>
            </a:r>
            <a:r>
              <a:rPr lang="tr-TR" dirty="0"/>
              <a:t> dönemi fakihleri için, </a:t>
            </a:r>
            <a:r>
              <a:rPr lang="tr-TR" b="1" dirty="0">
                <a:solidFill>
                  <a:srgbClr val="00B050"/>
                </a:solidFill>
              </a:rPr>
              <a:t>sahabe dönemi fıkıhçılarının </a:t>
            </a:r>
            <a:r>
              <a:rPr lang="tr-TR" b="1" dirty="0" err="1">
                <a:solidFill>
                  <a:srgbClr val="00B050"/>
                </a:solidFill>
              </a:rPr>
              <a:t>ictihad</a:t>
            </a:r>
            <a:r>
              <a:rPr lang="tr-TR" b="1" dirty="0">
                <a:solidFill>
                  <a:srgbClr val="00B050"/>
                </a:solidFill>
              </a:rPr>
              <a:t> ve fetvaları da</a:t>
            </a:r>
            <a:r>
              <a:rPr lang="tr-TR" dirty="0"/>
              <a:t> bir fıkıh kaynağı niteliği taşıyordu.</a:t>
            </a:r>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Tabiûn</a:t>
            </a:r>
            <a:r>
              <a:rPr lang="tr-TR" b="1" dirty="0" smtClean="0">
                <a:solidFill>
                  <a:srgbClr val="C00000"/>
                </a:solidFill>
              </a:rPr>
              <a:t> Dönemi </a:t>
            </a:r>
            <a:r>
              <a:rPr lang="tr-TR" b="1" dirty="0">
                <a:solidFill>
                  <a:srgbClr val="C00000"/>
                </a:solidFill>
              </a:rPr>
              <a:t>Fıkhının Temel Özellikleri</a:t>
            </a:r>
          </a:p>
        </p:txBody>
      </p:sp>
      <p:sp>
        <p:nvSpPr>
          <p:cNvPr id="3" name="İçerik Yer Tutucusu 2"/>
          <p:cNvSpPr>
            <a:spLocks noGrp="1"/>
          </p:cNvSpPr>
          <p:nvPr>
            <p:ph idx="1"/>
          </p:nvPr>
        </p:nvSpPr>
        <p:spPr/>
        <p:txBody>
          <a:bodyPr>
            <a:normAutofit/>
          </a:bodyPr>
          <a:lstStyle/>
          <a:p>
            <a:pPr>
              <a:lnSpc>
                <a:spcPct val="130000"/>
              </a:lnSpc>
            </a:pPr>
            <a:r>
              <a:rPr lang="tr-TR" dirty="0" err="1"/>
              <a:t>Tabiûn</a:t>
            </a:r>
            <a:r>
              <a:rPr lang="tr-TR" dirty="0"/>
              <a:t> döneminde İslam fıkhının tarihi gelişimi açısından dikkat çeken </a:t>
            </a:r>
            <a:r>
              <a:rPr lang="tr-TR" b="1" dirty="0">
                <a:solidFill>
                  <a:srgbClr val="00B050"/>
                </a:solidFill>
              </a:rPr>
              <a:t>en </a:t>
            </a:r>
            <a:r>
              <a:rPr lang="tr-TR" b="1" dirty="0" smtClean="0">
                <a:solidFill>
                  <a:srgbClr val="00B050"/>
                </a:solidFill>
              </a:rPr>
              <a:t>önemli </a:t>
            </a:r>
            <a:r>
              <a:rPr lang="tr-TR" b="1" dirty="0">
                <a:solidFill>
                  <a:srgbClr val="00B050"/>
                </a:solidFill>
              </a:rPr>
              <a:t>özellik</a:t>
            </a:r>
            <a:r>
              <a:rPr lang="tr-TR" dirty="0"/>
              <a:t>, fıkıh alanında </a:t>
            </a:r>
            <a:r>
              <a:rPr lang="tr-TR" dirty="0" err="1" smtClean="0"/>
              <a:t>ekolleşmelerin</a:t>
            </a:r>
            <a:r>
              <a:rPr lang="tr-TR" dirty="0" smtClean="0"/>
              <a:t> </a:t>
            </a:r>
            <a:r>
              <a:rPr lang="tr-TR" dirty="0"/>
              <a:t>ortaya çıkması, </a:t>
            </a:r>
            <a:r>
              <a:rPr lang="tr-TR" b="1" dirty="0" smtClean="0">
                <a:solidFill>
                  <a:srgbClr val="00B050"/>
                </a:solidFill>
              </a:rPr>
              <a:t>“Hicaz ve Irak Ekolleri” </a:t>
            </a:r>
            <a:r>
              <a:rPr lang="tr-TR" dirty="0" smtClean="0"/>
              <a:t>ya </a:t>
            </a:r>
            <a:r>
              <a:rPr lang="tr-TR" dirty="0"/>
              <a:t>da </a:t>
            </a:r>
            <a:r>
              <a:rPr lang="tr-TR" b="1" dirty="0">
                <a:solidFill>
                  <a:srgbClr val="00B050"/>
                </a:solidFill>
              </a:rPr>
              <a:t>“Hadis ve </a:t>
            </a:r>
            <a:r>
              <a:rPr lang="tr-TR" b="1" dirty="0" err="1">
                <a:solidFill>
                  <a:srgbClr val="00B050"/>
                </a:solidFill>
              </a:rPr>
              <a:t>Re’y</a:t>
            </a:r>
            <a:r>
              <a:rPr lang="tr-TR" b="1" dirty="0">
                <a:solidFill>
                  <a:srgbClr val="00B050"/>
                </a:solidFill>
              </a:rPr>
              <a:t> Ekolleri” </a:t>
            </a:r>
            <a:r>
              <a:rPr lang="tr-TR" dirty="0"/>
              <a:t>adıyla anılan akımların tarih sahnesinde yerini almasıdır.</a:t>
            </a:r>
          </a:p>
        </p:txBody>
      </p:sp>
    </p:spTree>
    <p:extLst>
      <p:ext uri="{BB962C8B-B14F-4D97-AF65-F5344CB8AC3E}">
        <p14:creationId xmlns:p14="http://schemas.microsoft.com/office/powerpoint/2010/main" val="238346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Müctehid</a:t>
            </a:r>
            <a:r>
              <a:rPr lang="tr-TR" b="1" dirty="0" smtClean="0">
                <a:solidFill>
                  <a:srgbClr val="C00000"/>
                </a:solidFill>
              </a:rPr>
              <a:t> İmamlar Dönemi</a:t>
            </a:r>
            <a:endParaRPr lang="tr-TR" dirty="0"/>
          </a:p>
        </p:txBody>
      </p:sp>
      <p:sp>
        <p:nvSpPr>
          <p:cNvPr id="3" name="İçerik Yer Tutucusu 2"/>
          <p:cNvSpPr>
            <a:spLocks noGrp="1"/>
          </p:cNvSpPr>
          <p:nvPr>
            <p:ph idx="1"/>
          </p:nvPr>
        </p:nvSpPr>
        <p:spPr/>
        <p:txBody>
          <a:bodyPr>
            <a:normAutofit fontScale="92500"/>
          </a:bodyPr>
          <a:lstStyle/>
          <a:p>
            <a:pPr>
              <a:lnSpc>
                <a:spcPct val="150000"/>
              </a:lnSpc>
            </a:pPr>
            <a:r>
              <a:rPr lang="tr-TR" dirty="0" err="1"/>
              <a:t>Müctehid</a:t>
            </a:r>
            <a:r>
              <a:rPr lang="tr-TR" dirty="0"/>
              <a:t> imamlar dönemi </a:t>
            </a:r>
            <a:r>
              <a:rPr lang="tr-TR" dirty="0" smtClean="0"/>
              <a:t>ile, </a:t>
            </a:r>
            <a:r>
              <a:rPr lang="tr-TR" dirty="0"/>
              <a:t>hicri ikinci asrın başlarından itibaren, dördüncü asrın ortalarına kadar uzanan zaman dilimi </a:t>
            </a:r>
            <a:r>
              <a:rPr lang="tr-TR" dirty="0" smtClean="0"/>
              <a:t>kastedilmektedir.</a:t>
            </a:r>
          </a:p>
          <a:p>
            <a:pPr>
              <a:lnSpc>
                <a:spcPct val="150000"/>
              </a:lnSpc>
            </a:pPr>
            <a:r>
              <a:rPr lang="tr-TR" dirty="0" smtClean="0"/>
              <a:t>İslam </a:t>
            </a:r>
            <a:r>
              <a:rPr lang="tr-TR" dirty="0"/>
              <a:t>fıkhının oluşum sürecinde oldukça önemli merhalelere sahne olan bu dönem için </a:t>
            </a:r>
            <a:r>
              <a:rPr lang="tr-TR" b="1" dirty="0">
                <a:solidFill>
                  <a:srgbClr val="00B050"/>
                </a:solidFill>
              </a:rPr>
              <a:t>“fıkhın altın çağı</a:t>
            </a:r>
            <a:r>
              <a:rPr lang="tr-TR" b="1" dirty="0" smtClean="0">
                <a:solidFill>
                  <a:srgbClr val="00B050"/>
                </a:solidFill>
              </a:rPr>
              <a:t>” </a:t>
            </a:r>
            <a:r>
              <a:rPr lang="tr-TR" dirty="0" smtClean="0"/>
              <a:t>ve </a:t>
            </a:r>
            <a:r>
              <a:rPr lang="tr-TR" b="1" dirty="0" smtClean="0">
                <a:solidFill>
                  <a:srgbClr val="00B050"/>
                </a:solidFill>
              </a:rPr>
              <a:t>“tedvin </a:t>
            </a:r>
            <a:r>
              <a:rPr lang="tr-TR" b="1" dirty="0">
                <a:solidFill>
                  <a:srgbClr val="00B050"/>
                </a:solidFill>
              </a:rPr>
              <a:t>dönemi” </a:t>
            </a:r>
            <a:r>
              <a:rPr lang="tr-TR" dirty="0"/>
              <a:t>gibi nitelemeler de kullanılmaktadır. Bu dönemde fıkıhla ilgili çalışmaların oldukça ilgi gördüğü ve desteklendiği anlaşılmaktadır. </a:t>
            </a:r>
            <a:endParaRPr lang="tr-TR" dirty="0" smtClean="0"/>
          </a:p>
        </p:txBody>
      </p:sp>
    </p:spTree>
    <p:extLst>
      <p:ext uri="{BB962C8B-B14F-4D97-AF65-F5344CB8AC3E}">
        <p14:creationId xmlns:p14="http://schemas.microsoft.com/office/powerpoint/2010/main" val="1304328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1673</Words>
  <Application>Microsoft Office PowerPoint</Application>
  <PresentationFormat>Geniş ekran</PresentationFormat>
  <Paragraphs>91</Paragraphs>
  <Slides>33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Adobe Myungjo Std M</vt:lpstr>
      <vt:lpstr>Adobe Caslon Pro</vt:lpstr>
      <vt:lpstr>Arial</vt:lpstr>
      <vt:lpstr>Calibri</vt:lpstr>
      <vt:lpstr>Calibri Light</vt:lpstr>
      <vt:lpstr>Office Teması</vt:lpstr>
      <vt:lpstr> </vt:lpstr>
      <vt:lpstr>PowerPoint Sunusu</vt:lpstr>
      <vt:lpstr>Bu derste neler öğreneceğiz?</vt:lpstr>
      <vt:lpstr>Tabiûn Dönemi</vt:lpstr>
      <vt:lpstr>Tabiûn Dönemi</vt:lpstr>
      <vt:lpstr>Tabiûn Dönemi</vt:lpstr>
      <vt:lpstr>Odaklanalım!...</vt:lpstr>
      <vt:lpstr>Tabiûn Dönemi Fıkhının Temel Özellikleri</vt:lpstr>
      <vt:lpstr>Müctehid İmamlar Dönemi</vt:lpstr>
      <vt:lpstr>Müctehid İmamlar Dönemi</vt:lpstr>
      <vt:lpstr>Müctehid İmamlar Dönemi</vt:lpstr>
      <vt:lpstr>Müctehid İmamlar Dönemi</vt:lpstr>
      <vt:lpstr>Müctehid İmamlar Dönemi</vt:lpstr>
      <vt:lpstr>Odaklanalım!...</vt:lpstr>
      <vt:lpstr>Müctehid İmamlar Dönemi Fıkhının Temel Özellikleri</vt:lpstr>
      <vt:lpstr>Müctehid İmamlar Dönemi Fıkhının Temel Özellikleri</vt:lpstr>
      <vt:lpstr>Bilgi Notu…</vt:lpstr>
      <vt:lpstr>Mezhep Merkezli Dönem</vt:lpstr>
      <vt:lpstr>Mezhep Merkezli Dönem</vt:lpstr>
      <vt:lpstr>Bilgi Notu…</vt:lpstr>
      <vt:lpstr>Bilgi Notu…</vt:lpstr>
      <vt:lpstr>Bilgi Notu…</vt:lpstr>
      <vt:lpstr>Mezhep Merkezli Dönem Fıkhının Temel Özellikleri</vt:lpstr>
      <vt:lpstr>Mezhep Merkezli Dönem Fıkhının Temel Özellikleri</vt:lpstr>
      <vt:lpstr>Mezhep Merkezli Dönem Fıkhının Temel Özellikleri</vt:lpstr>
      <vt:lpstr>Kanunlaştırma Hareketleri ve Yeni Dönem</vt:lpstr>
      <vt:lpstr>Kanunlaştırma Hareketleri ve Yeni Dönem</vt:lpstr>
      <vt:lpstr>Bilgi Notu…</vt:lpstr>
      <vt:lpstr>Bilgi Notu…</vt:lpstr>
      <vt:lpstr>Sıra sizde…</vt:lpstr>
      <vt:lpstr>Sıra sizde…</vt:lpstr>
      <vt:lpstr>Sıra sizde…</vt:lpstr>
      <vt:lpstr>Sıra sizde…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34</cp:revision>
  <dcterms:created xsi:type="dcterms:W3CDTF">2020-11-30T19:20:16Z</dcterms:created>
  <dcterms:modified xsi:type="dcterms:W3CDTF">2020-12-21T19:18:33Z</dcterms:modified>
</cp:coreProperties>
</file>